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3"/>
  </p:notesMasterIdLst>
  <p:sldIdLst>
    <p:sldId id="261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sheika thompson" initials="et" lastIdx="1" clrIdx="0">
    <p:extLst>
      <p:ext uri="{19B8F6BF-5375-455C-9EA6-DF929625EA0E}">
        <p15:presenceInfo xmlns:p15="http://schemas.microsoft.com/office/powerpoint/2012/main" userId="1742e4331e7c098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CC0000"/>
    <a:srgbClr val="FF3300"/>
    <a:srgbClr val="008080"/>
    <a:srgbClr val="DDDDDD"/>
    <a:srgbClr val="336600"/>
    <a:srgbClr val="669900"/>
    <a:srgbClr val="87C5CB"/>
    <a:srgbClr val="5BFFFF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4" d="100"/>
          <a:sy n="14" d="100"/>
        </p:scale>
        <p:origin x="1516" y="60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8" d="100"/>
          <a:sy n="38" d="100"/>
        </p:scale>
        <p:origin x="-1541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0ED0789-0253-4D9F-9F8C-43AB8EE8094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7778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0C80-D532-4989-B1B5-E5A8E6CDC51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927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8479-435D-42E5-92FA-70CA6B2F221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1443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4E2D-038F-4C33-A80F-A42A724A56C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976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34EAC-5327-4AA7-A963-10A7F561052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833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DB83-DB5E-4B53-A9E8-B4F43CDA6B0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6649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F8B3-D401-4994-9BDD-30563D14486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918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5C1C-CBDF-4C5F-9FE4-A4A636C8269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9629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966B-A693-4529-8506-53B5484CF4C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6959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D6CB-C7F6-4286-9BD9-592082FC8CA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46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EDAF-BF17-416F-8CFB-23DE01715AD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402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B6A1-0148-4476-B418-89816D1E7AE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4708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B0FD4-4DC7-4D7F-9346-08FA44C3BCA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249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DCFD9635-9189-42A5-A058-A9C2B72474E4}"/>
              </a:ext>
            </a:extLst>
          </p:cNvPr>
          <p:cNvSpPr/>
          <p:nvPr/>
        </p:nvSpPr>
        <p:spPr bwMode="auto">
          <a:xfrm>
            <a:off x="812801" y="7066007"/>
            <a:ext cx="14173200" cy="252031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06BDD1F-D639-4DA9-B2DC-EA37A0EAF6EC}"/>
              </a:ext>
            </a:extLst>
          </p:cNvPr>
          <p:cNvSpPr/>
          <p:nvPr/>
        </p:nvSpPr>
        <p:spPr bwMode="auto">
          <a:xfrm>
            <a:off x="28867099" y="7066007"/>
            <a:ext cx="14173200" cy="252031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5575-3D65-4A9B-9014-3CC2DB996908}"/>
              </a:ext>
            </a:extLst>
          </p:cNvPr>
          <p:cNvSpPr/>
          <p:nvPr/>
        </p:nvSpPr>
        <p:spPr bwMode="auto">
          <a:xfrm>
            <a:off x="14935200" y="7066007"/>
            <a:ext cx="14173200" cy="252031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F3E4AE47-10B5-4435-9489-D996627D00AA}"/>
              </a:ext>
            </a:extLst>
          </p:cNvPr>
          <p:cNvSpPr txBox="1">
            <a:spLocks noChangeArrowheads="1"/>
          </p:cNvSpPr>
          <p:nvPr/>
        </p:nvSpPr>
        <p:spPr>
          <a:xfrm>
            <a:off x="812801" y="1221568"/>
            <a:ext cx="42265598" cy="5810250"/>
          </a:xfrm>
          <a:prstGeom prst="rect">
            <a:avLst/>
          </a:prstGeom>
          <a:solidFill>
            <a:schemeClr val="bg1"/>
          </a:solidFill>
          <a:ln w="60325" cap="flat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l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1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en-US" sz="11300" b="1" dirty="0">
              <a:solidFill>
                <a:srgbClr val="FF0000"/>
              </a:solidFill>
              <a:latin typeface="Lucida Bright" pitchFamily="18" charset="0"/>
            </a:endParaRPr>
          </a:p>
          <a:p>
            <a:pPr algn="ctr"/>
            <a:r>
              <a:rPr lang="en-US" altLang="en-US" sz="11300" b="1" dirty="0">
                <a:solidFill>
                  <a:srgbClr val="FF0000"/>
                </a:solidFill>
                <a:latin typeface="Lucida Bright" pitchFamily="18" charset="0"/>
              </a:rPr>
              <a:t>Secure Software Development</a:t>
            </a:r>
            <a:br>
              <a:rPr lang="en-US" altLang="en-US" sz="8000" dirty="0">
                <a:solidFill>
                  <a:srgbClr val="FF0000"/>
                </a:solidFill>
                <a:latin typeface="Lucida Bright" pitchFamily="18" charset="0"/>
              </a:rPr>
            </a:br>
            <a:r>
              <a:rPr lang="en-US" altLang="en-US" sz="7200" dirty="0">
                <a:solidFill>
                  <a:srgbClr val="FF0000"/>
                </a:solidFill>
                <a:latin typeface="Lucida Bright" pitchFamily="18" charset="0"/>
              </a:rPr>
              <a:t>Elsheika Thompson</a:t>
            </a:r>
            <a:br>
              <a:rPr lang="en-US" altLang="en-US" sz="7200" i="1" dirty="0">
                <a:solidFill>
                  <a:srgbClr val="FF0000"/>
                </a:solidFill>
                <a:latin typeface="Lucida Bright" pitchFamily="18" charset="0"/>
              </a:rPr>
            </a:br>
            <a:r>
              <a:rPr lang="en-US" altLang="en-US" sz="7200" i="1" dirty="0">
                <a:solidFill>
                  <a:srgbClr val="FF0000"/>
                </a:solidFill>
                <a:latin typeface="Lucida Bright" pitchFamily="18" charset="0"/>
              </a:rPr>
              <a:t>Beechwood High School, Algebra 1 </a:t>
            </a:r>
            <a:endParaRPr lang="en-US" altLang="en-US" sz="7200" dirty="0">
              <a:solidFill>
                <a:schemeClr val="bg1"/>
              </a:solidFill>
              <a:latin typeface="Lucida Bright" pitchFamily="18" charset="0"/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B47CAFE6-6EE0-4C8B-B316-E75D13434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7249410"/>
            <a:ext cx="13284200" cy="147738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71433" tIns="85716" rIns="171433" bIns="85716" anchor="ctr"/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400" b="1" dirty="0">
                <a:solidFill>
                  <a:srgbClr val="FF0000"/>
                </a:solidFill>
                <a:latin typeface="+mj-lt"/>
              </a:rPr>
              <a:t>Research</a:t>
            </a:r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BF410463-5826-4F44-A55F-00188007E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77236" y="7224092"/>
            <a:ext cx="13286232" cy="152801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71433" tIns="85716" rIns="171433" bIns="85716" anchor="ctr"/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400" b="1" dirty="0">
                <a:solidFill>
                  <a:srgbClr val="FF0000"/>
                </a:solidFill>
                <a:latin typeface="+mj-lt"/>
              </a:rPr>
              <a:t>Classroom Connections</a:t>
            </a:r>
            <a:endParaRPr lang="en-US" altLang="en-US" sz="6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Rectangle 20">
            <a:extLst>
              <a:ext uri="{FF2B5EF4-FFF2-40B4-BE49-F238E27FC236}">
                <a16:creationId xmlns:a16="http://schemas.microsoft.com/office/drawing/2014/main" id="{7A40A2A7-D808-44D2-9944-4F936C9D4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48895" y="7213200"/>
            <a:ext cx="13286232" cy="1549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71433" tIns="85716" rIns="171433" bIns="85716" anchor="ctr"/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400" b="1" dirty="0">
                <a:solidFill>
                  <a:srgbClr val="FF0000"/>
                </a:solidFill>
                <a:latin typeface="+mj-lt"/>
              </a:rPr>
              <a:t>Classroom Implementation</a:t>
            </a:r>
            <a:endParaRPr lang="en-US" altLang="en-US" sz="6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559895-9E5F-467E-B673-1A56514E6537}"/>
              </a:ext>
            </a:extLst>
          </p:cNvPr>
          <p:cNvSpPr/>
          <p:nvPr/>
        </p:nvSpPr>
        <p:spPr>
          <a:xfrm>
            <a:off x="1878500" y="8991948"/>
            <a:ext cx="108420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4400" b="1" dirty="0">
                <a:solidFill>
                  <a:srgbClr val="CC0000"/>
                </a:solidFill>
              </a:rPr>
              <a:t>Goal: </a:t>
            </a:r>
            <a:r>
              <a:rPr lang="en-US" altLang="en-US" sz="4400" dirty="0"/>
              <a:t>Design an automated tool to detect web application vulnerabilities.</a:t>
            </a:r>
            <a:endParaRPr lang="en-US" altLang="en-US" sz="44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1F99C9F-53C0-4C5F-8CE3-6857A52F8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0864" y="24425055"/>
            <a:ext cx="10832668" cy="5178886"/>
          </a:xfrm>
          <a:prstGeom prst="rect">
            <a:avLst/>
          </a:prstGeom>
        </p:spPr>
      </p:pic>
      <p:sp>
        <p:nvSpPr>
          <p:cNvPr id="23" name="Rounded Rectangle 8">
            <a:extLst>
              <a:ext uri="{FF2B5EF4-FFF2-40B4-BE49-F238E27FC236}">
                <a16:creationId xmlns:a16="http://schemas.microsoft.com/office/drawing/2014/main" id="{53CB9D37-A2DF-4207-87E5-4E3A34730608}"/>
              </a:ext>
            </a:extLst>
          </p:cNvPr>
          <p:cNvSpPr/>
          <p:nvPr/>
        </p:nvSpPr>
        <p:spPr bwMode="auto">
          <a:xfrm>
            <a:off x="16558300" y="20901428"/>
            <a:ext cx="10927000" cy="2250096"/>
          </a:xfrm>
          <a:prstGeom prst="roundRect">
            <a:avLst/>
          </a:prstGeom>
          <a:solidFill>
            <a:srgbClr val="CC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None/>
            </a:pPr>
            <a:r>
              <a:rPr lang="en-US" altLang="en-US" sz="4000" dirty="0">
                <a:solidFill>
                  <a:schemeClr val="bg1"/>
                </a:solidFill>
              </a:rPr>
              <a:t>Security is key when building software or physical structures. Bridge design utilizes linear piecewise-defined functions to ensure security.</a:t>
            </a:r>
            <a:endParaRPr kumimoji="0" lang="en-US" sz="3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7" name="Rounded Rectangle 20">
            <a:extLst>
              <a:ext uri="{FF2B5EF4-FFF2-40B4-BE49-F238E27FC236}">
                <a16:creationId xmlns:a16="http://schemas.microsoft.com/office/drawing/2014/main" id="{B82FA447-60EC-4E84-81DF-4CF727EEA82A}"/>
              </a:ext>
            </a:extLst>
          </p:cNvPr>
          <p:cNvSpPr/>
          <p:nvPr/>
        </p:nvSpPr>
        <p:spPr bwMode="auto">
          <a:xfrm>
            <a:off x="30048122" y="27834206"/>
            <a:ext cx="12052322" cy="3491422"/>
          </a:xfrm>
          <a:prstGeom prst="roundRect">
            <a:avLst/>
          </a:prstGeom>
          <a:solidFill>
            <a:srgbClr val="CC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z="4000" b="1" dirty="0">
                <a:solidFill>
                  <a:schemeClr val="bg1"/>
                </a:solidFill>
              </a:rPr>
              <a:t>Students will learn:</a:t>
            </a:r>
          </a:p>
          <a:p>
            <a:pPr marL="857250" indent="-8572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4000" b="1" dirty="0">
                <a:solidFill>
                  <a:schemeClr val="bg1"/>
                </a:solidFill>
              </a:rPr>
              <a:t>To collaborate with others to create a product</a:t>
            </a:r>
          </a:p>
          <a:p>
            <a:pPr marL="857250" indent="-8572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4000" b="1" dirty="0">
                <a:solidFill>
                  <a:schemeClr val="bg1"/>
                </a:solidFill>
              </a:rPr>
              <a:t>To apply Algebra concepts to our every day living</a:t>
            </a:r>
          </a:p>
          <a:p>
            <a:pPr marL="857250" indent="-8572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4000" b="1" dirty="0">
                <a:solidFill>
                  <a:schemeClr val="bg1"/>
                </a:solidFill>
              </a:rPr>
              <a:t>That a problem can have multiple solutions and/or multiple routes to a solution.</a:t>
            </a:r>
          </a:p>
        </p:txBody>
      </p:sp>
      <p:sp>
        <p:nvSpPr>
          <p:cNvPr id="45" name="Rounded Rectangle 30">
            <a:extLst>
              <a:ext uri="{FF2B5EF4-FFF2-40B4-BE49-F238E27FC236}">
                <a16:creationId xmlns:a16="http://schemas.microsoft.com/office/drawing/2014/main" id="{8ADE624B-DE16-42AA-90C2-B07E4E30F840}"/>
              </a:ext>
            </a:extLst>
          </p:cNvPr>
          <p:cNvSpPr/>
          <p:nvPr/>
        </p:nvSpPr>
        <p:spPr bwMode="auto">
          <a:xfrm>
            <a:off x="30847792" y="11531070"/>
            <a:ext cx="10211814" cy="3839376"/>
          </a:xfrm>
          <a:prstGeom prst="roundRect">
            <a:avLst/>
          </a:prstGeom>
          <a:solidFill>
            <a:srgbClr val="CC0000"/>
          </a:solidFill>
          <a:ln w="9525" cap="sq" cmpd="sng" algn="ctr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z="3600" b="1" dirty="0">
                <a:solidFill>
                  <a:schemeClr val="bg1"/>
                </a:solidFill>
              </a:rPr>
              <a:t>Prior knowledge:</a:t>
            </a:r>
          </a:p>
          <a:p>
            <a:pPr marL="857250" indent="-8572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chemeClr val="bg1"/>
                </a:solidFill>
              </a:rPr>
              <a:t>Write equations of linear functions</a:t>
            </a:r>
          </a:p>
          <a:p>
            <a:pPr marL="857250" indent="-8572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chemeClr val="bg1"/>
                </a:solidFill>
              </a:rPr>
              <a:t>Graph linear functions</a:t>
            </a:r>
          </a:p>
          <a:p>
            <a:pPr marL="857250" indent="-8572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chemeClr val="bg1"/>
                </a:solidFill>
              </a:rPr>
              <a:t>Identify domain and range of a linear function</a:t>
            </a:r>
          </a:p>
          <a:p>
            <a:pPr marL="857250" indent="-8572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chemeClr val="bg1"/>
                </a:solidFill>
              </a:rPr>
              <a:t>Write and graph linear piecewise-defined functions.</a:t>
            </a:r>
          </a:p>
        </p:txBody>
      </p:sp>
      <p:sp>
        <p:nvSpPr>
          <p:cNvPr id="60" name="Rounded Rectangle 39">
            <a:extLst>
              <a:ext uri="{FF2B5EF4-FFF2-40B4-BE49-F238E27FC236}">
                <a16:creationId xmlns:a16="http://schemas.microsoft.com/office/drawing/2014/main" id="{F5B124DE-96D5-437E-929B-5A6E3E26C4E4}"/>
              </a:ext>
            </a:extLst>
          </p:cNvPr>
          <p:cNvSpPr/>
          <p:nvPr/>
        </p:nvSpPr>
        <p:spPr bwMode="auto">
          <a:xfrm>
            <a:off x="1386079" y="21946239"/>
            <a:ext cx="5606632" cy="2218923"/>
          </a:xfrm>
          <a:prstGeom prst="roundRect">
            <a:avLst/>
          </a:prstGeom>
          <a:solidFill>
            <a:srgbClr val="CC000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z="4000" dirty="0">
                <a:solidFill>
                  <a:schemeClr val="bg1"/>
                </a:solidFill>
              </a:rPr>
              <a:t>iTrust web application used to inject XSS vector bugs.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300AD8F1-5903-43BF-99AC-C8AFFFB895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574856"/>
            <a:ext cx="4745736" cy="3767328"/>
          </a:xfrm>
          <a:prstGeom prst="rect">
            <a:avLst/>
          </a:prstGeom>
        </p:spPr>
      </p:pic>
      <p:pic>
        <p:nvPicPr>
          <p:cNvPr id="70" name="Picture 1">
            <a:extLst>
              <a:ext uri="{FF2B5EF4-FFF2-40B4-BE49-F238E27FC236}">
                <a16:creationId xmlns:a16="http://schemas.microsoft.com/office/drawing/2014/main" id="{82E3A715-90ED-4557-BFBF-973180AC11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06148"/>
            <a:ext cx="4953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BED7B839-F816-48BC-A53F-AE97A98BEB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185697" y="3908749"/>
            <a:ext cx="1777172" cy="176927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489598D-1C48-415E-9768-A3D3289D4B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073952" y="4265251"/>
            <a:ext cx="1781855" cy="1773936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B4E9DC3A-0FCE-4AE6-AAB2-CF33573EA6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350066" y="1386270"/>
            <a:ext cx="1781855" cy="1773936"/>
          </a:xfrm>
          <a:prstGeom prst="rect">
            <a:avLst/>
          </a:prstGeom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F8621DF-4972-4FCF-943D-A43695789D30}"/>
              </a:ext>
            </a:extLst>
          </p:cNvPr>
          <p:cNvCxnSpPr>
            <a:cxnSpLocks/>
          </p:cNvCxnSpPr>
          <p:nvPr/>
        </p:nvCxnSpPr>
        <p:spPr>
          <a:xfrm flipV="1">
            <a:off x="863601" y="8572592"/>
            <a:ext cx="4221479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3" name="Picture 8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B80C804-3A95-4A99-B5AF-A392F5B0C3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807" y="11153244"/>
            <a:ext cx="8369236" cy="5943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044FF3A8-00B6-4E1D-B125-69954DAFE409}"/>
              </a:ext>
            </a:extLst>
          </p:cNvPr>
          <p:cNvSpPr txBox="1"/>
          <p:nvPr/>
        </p:nvSpPr>
        <p:spPr>
          <a:xfrm>
            <a:off x="9922794" y="11123563"/>
            <a:ext cx="40726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algn="l"/>
            <a:r>
              <a:rPr lang="en-US" sz="3000" b="0" dirty="0">
                <a:solidFill>
                  <a:schemeClr val="tx1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Total number of websites; website means unique hostname (a name which can be resolved, using a name server, into an IP address)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EB55DEE-1174-43E8-B39F-38069FCB639C}"/>
              </a:ext>
            </a:extLst>
          </p:cNvPr>
          <p:cNvSpPr txBox="1"/>
          <p:nvPr/>
        </p:nvSpPr>
        <p:spPr>
          <a:xfrm>
            <a:off x="1208232" y="17329443"/>
            <a:ext cx="13237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algn="l"/>
            <a:r>
              <a:rPr lang="en-US" sz="3000" b="0" dirty="0">
                <a:solidFill>
                  <a:schemeClr val="tx1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SiteLock </a:t>
            </a:r>
            <a:r>
              <a:rPr lang="en-US" sz="3000" dirty="0">
                <a:ea typeface="Open Sans" panose="020B0606030504020204" pitchFamily="34" charset="0"/>
                <a:cs typeface="Times New Roman" panose="02020603050405020304" pitchFamily="18" charset="0"/>
              </a:rPr>
              <a:t>maintains that</a:t>
            </a:r>
            <a:r>
              <a:rPr lang="en-US" sz="3000" b="0" dirty="0">
                <a:solidFill>
                  <a:schemeClr val="tx1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 4.44% of websites have at least one cross-site scripting (XSS) vulnerability. Meaning that there are more than 7.2M vulnerable sites.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590AC38B-0D06-4ADF-B482-B412B7AFD382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598" y="19193529"/>
            <a:ext cx="5486400" cy="251307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7" name="Picture 86" descr="A screenshot of a cell phone&#10;&#10;Description automatically generated">
            <a:extLst>
              <a:ext uri="{FF2B5EF4-FFF2-40B4-BE49-F238E27FC236}">
                <a16:creationId xmlns:a16="http://schemas.microsoft.com/office/drawing/2014/main" id="{14E78F11-8FF9-419F-B674-82C0C57B1634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165" y="18745200"/>
            <a:ext cx="5606632" cy="3657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8" name="Rounded Rectangle 39">
            <a:extLst>
              <a:ext uri="{FF2B5EF4-FFF2-40B4-BE49-F238E27FC236}">
                <a16:creationId xmlns:a16="http://schemas.microsoft.com/office/drawing/2014/main" id="{9B67537E-A085-42B8-A51F-00CC379D9337}"/>
              </a:ext>
            </a:extLst>
          </p:cNvPr>
          <p:cNvSpPr/>
          <p:nvPr/>
        </p:nvSpPr>
        <p:spPr bwMode="auto">
          <a:xfrm>
            <a:off x="7548859" y="22704888"/>
            <a:ext cx="6991245" cy="1460274"/>
          </a:xfrm>
          <a:prstGeom prst="roundRect">
            <a:avLst/>
          </a:prstGeom>
          <a:solidFill>
            <a:srgbClr val="CC000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None/>
            </a:pPr>
            <a:r>
              <a:rPr lang="en-US" altLang="en-US" sz="4000" dirty="0">
                <a:solidFill>
                  <a:schemeClr val="bg1"/>
                </a:solidFill>
              </a:rPr>
              <a:t>Pop-up box - Indication of successful XSS vector injection.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04C297A-5542-4A67-9ACA-9798AE51117C}"/>
              </a:ext>
            </a:extLst>
          </p:cNvPr>
          <p:cNvGrpSpPr/>
          <p:nvPr/>
        </p:nvGrpSpPr>
        <p:grpSpPr>
          <a:xfrm>
            <a:off x="16386733" y="16846569"/>
            <a:ext cx="11270134" cy="3817127"/>
            <a:chOff x="685800" y="5410200"/>
            <a:chExt cx="41020200" cy="19211120"/>
          </a:xfrm>
        </p:grpSpPr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AE091CA6-F0A6-4FE8-9A4B-A1A2962AA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5410200"/>
              <a:ext cx="41020200" cy="1921112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4506CF8-3ADD-4E7D-968D-B835988C3B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725400" y="10591800"/>
              <a:ext cx="4495800" cy="8991600"/>
            </a:xfrm>
            <a:prstGeom prst="line">
              <a:avLst/>
            </a:prstGeom>
            <a:ln w="317500">
              <a:headEnd type="oval"/>
              <a:tailEnd type="oval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0F83EBA-7B7C-4DD9-8A09-D3549B785A60}"/>
                </a:ext>
              </a:extLst>
            </p:cNvPr>
            <p:cNvCxnSpPr>
              <a:cxnSpLocks/>
            </p:cNvCxnSpPr>
            <p:nvPr/>
          </p:nvCxnSpPr>
          <p:spPr>
            <a:xfrm>
              <a:off x="17221200" y="10591800"/>
              <a:ext cx="5257800" cy="7620000"/>
            </a:xfrm>
            <a:prstGeom prst="line">
              <a:avLst/>
            </a:prstGeom>
            <a:ln w="317500">
              <a:solidFill>
                <a:schemeClr val="accent6"/>
              </a:solidFill>
              <a:headEnd type="oval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A1E186B1-6C53-417E-ADBC-CBED0007C7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220159" y="8062691"/>
              <a:ext cx="4521133" cy="10897340"/>
            </a:xfrm>
            <a:prstGeom prst="line">
              <a:avLst/>
            </a:prstGeom>
            <a:ln w="317500">
              <a:solidFill>
                <a:srgbClr val="FFFF00"/>
              </a:solidFill>
              <a:headEnd type="oval"/>
              <a:tailEnd type="oval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7" name="Rounded Rectangle 8">
            <a:extLst>
              <a:ext uri="{FF2B5EF4-FFF2-40B4-BE49-F238E27FC236}">
                <a16:creationId xmlns:a16="http://schemas.microsoft.com/office/drawing/2014/main" id="{1A8F721E-CF0F-49C5-90A4-3C008EAD6ECA}"/>
              </a:ext>
            </a:extLst>
          </p:cNvPr>
          <p:cNvSpPr/>
          <p:nvPr/>
        </p:nvSpPr>
        <p:spPr bwMode="auto">
          <a:xfrm>
            <a:off x="16716280" y="14473983"/>
            <a:ext cx="10927000" cy="1528017"/>
          </a:xfrm>
          <a:prstGeom prst="roundRect">
            <a:avLst/>
          </a:prstGeom>
          <a:solidFill>
            <a:srgbClr val="CC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None/>
            </a:pPr>
            <a:r>
              <a:rPr lang="en-US" altLang="en-US" sz="4000" dirty="0">
                <a:solidFill>
                  <a:schemeClr val="bg1"/>
                </a:solidFill>
              </a:rPr>
              <a:t>Our team discovered vulnerabilities along several pathways on the iTrust web application. </a:t>
            </a: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C0E4CA3D-04CF-48EA-A5E3-360BF64408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71414" y="9059278"/>
            <a:ext cx="8637467" cy="52053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0" name="Rectangle 109">
            <a:extLst>
              <a:ext uri="{FF2B5EF4-FFF2-40B4-BE49-F238E27FC236}">
                <a16:creationId xmlns:a16="http://schemas.microsoft.com/office/drawing/2014/main" id="{E9445B66-D53D-4EFB-BD99-4A465F5B0435}"/>
              </a:ext>
            </a:extLst>
          </p:cNvPr>
          <p:cNvSpPr/>
          <p:nvPr/>
        </p:nvSpPr>
        <p:spPr>
          <a:xfrm>
            <a:off x="31348444" y="8960118"/>
            <a:ext cx="108420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4400" b="1" dirty="0">
                <a:solidFill>
                  <a:srgbClr val="CC0000"/>
                </a:solidFill>
              </a:rPr>
              <a:t>Big Idea:</a:t>
            </a:r>
            <a:r>
              <a:rPr lang="en-US" altLang="en-US" sz="4400" dirty="0">
                <a:solidFill>
                  <a:srgbClr val="CC0000"/>
                </a:solidFill>
              </a:rPr>
              <a:t> </a:t>
            </a:r>
            <a:r>
              <a:rPr lang="en-US" altLang="en-US" sz="4400" dirty="0"/>
              <a:t>Algebra is everywhere and can be used to interpret information and make informed decisions.</a:t>
            </a:r>
          </a:p>
        </p:txBody>
      </p:sp>
      <p:pic>
        <p:nvPicPr>
          <p:cNvPr id="111" name="Picture 110">
            <a:extLst>
              <a:ext uri="{FF2B5EF4-FFF2-40B4-BE49-F238E27FC236}">
                <a16:creationId xmlns:a16="http://schemas.microsoft.com/office/drawing/2014/main" id="{F94DAFA4-9C03-4E05-8137-54C0095A12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7302" y="15898154"/>
            <a:ext cx="7772400" cy="477547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BC19103C-DEFE-4713-9718-FC99DE85CF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7302" y="21425977"/>
            <a:ext cx="7772400" cy="349142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40D2AE5C-0AF2-4A3C-B5C9-632957A9D8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7302" y="25472953"/>
            <a:ext cx="7772400" cy="188284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6" name="Rounded Rectangle 20">
            <a:extLst>
              <a:ext uri="{FF2B5EF4-FFF2-40B4-BE49-F238E27FC236}">
                <a16:creationId xmlns:a16="http://schemas.microsoft.com/office/drawing/2014/main" id="{2322C271-2879-4E19-8E91-1CB83CAED57E}"/>
              </a:ext>
            </a:extLst>
          </p:cNvPr>
          <p:cNvSpPr/>
          <p:nvPr/>
        </p:nvSpPr>
        <p:spPr bwMode="auto">
          <a:xfrm>
            <a:off x="15995639" y="30051266"/>
            <a:ext cx="12052322" cy="1876534"/>
          </a:xfrm>
          <a:prstGeom prst="roundRect">
            <a:avLst/>
          </a:prstGeom>
          <a:solidFill>
            <a:srgbClr val="CC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z="4000" dirty="0">
                <a:solidFill>
                  <a:schemeClr val="bg1"/>
                </a:solidFill>
              </a:rPr>
              <a:t>The Engineering Design Process can be used as students design, build, test, and refine a model truss bridge.</a:t>
            </a:r>
          </a:p>
          <a:p>
            <a:pPr>
              <a:spcBef>
                <a:spcPct val="0"/>
              </a:spcBef>
            </a:pPr>
            <a:endParaRPr lang="en-US" altLang="en-US" sz="4000" b="1" dirty="0">
              <a:solidFill>
                <a:schemeClr val="bg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2407C56-9241-4981-92B1-88478BBDB235}"/>
              </a:ext>
            </a:extLst>
          </p:cNvPr>
          <p:cNvSpPr/>
          <p:nvPr/>
        </p:nvSpPr>
        <p:spPr>
          <a:xfrm>
            <a:off x="37876647" y="5213641"/>
            <a:ext cx="431385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endParaRPr lang="en-US" altLang="en-US" sz="2600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DF7B64-D9FC-4CFB-959E-52555886DA8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78786" y="24460200"/>
            <a:ext cx="12198321" cy="480846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8" name="Rounded Rectangle 39">
            <a:extLst>
              <a:ext uri="{FF2B5EF4-FFF2-40B4-BE49-F238E27FC236}">
                <a16:creationId xmlns:a16="http://schemas.microsoft.com/office/drawing/2014/main" id="{65B5F7BD-86F6-4F58-9C5A-33D6EC89B68C}"/>
              </a:ext>
            </a:extLst>
          </p:cNvPr>
          <p:cNvSpPr/>
          <p:nvPr/>
        </p:nvSpPr>
        <p:spPr bwMode="auto">
          <a:xfrm>
            <a:off x="2902633" y="29514876"/>
            <a:ext cx="8943679" cy="2558208"/>
          </a:xfrm>
          <a:prstGeom prst="roundRect">
            <a:avLst/>
          </a:prstGeom>
          <a:solidFill>
            <a:srgbClr val="CC000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z="4000" dirty="0">
                <a:solidFill>
                  <a:schemeClr val="bg1"/>
                </a:solidFill>
              </a:rPr>
              <a:t>Algorithm for pathway taken on iTrust web application where vulnerability was detected – when coding automated tool this is crucial.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5934F64-1C26-44AA-AE46-19D845790ED2}"/>
              </a:ext>
            </a:extLst>
          </p:cNvPr>
          <p:cNvSpPr/>
          <p:nvPr/>
        </p:nvSpPr>
        <p:spPr>
          <a:xfrm>
            <a:off x="38131580" y="4888589"/>
            <a:ext cx="3968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C00000"/>
                </a:solidFill>
              </a:rPr>
              <a:t>RET is funded by the National Science Foundation, grant # EEC-1710826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086EF436-6BD2-47C6-BC0E-720C7F58AA61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3487" y="2258319"/>
            <a:ext cx="2598523" cy="263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758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6181</TotalTime>
  <Words>264</Words>
  <Application>Microsoft Office PowerPoint</Application>
  <PresentationFormat>Custom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Lucida Bright</vt:lpstr>
      <vt:lpstr>Office Theme</vt:lpstr>
      <vt:lpstr>PowerPoint Presentation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Template For Scientific Poster Presentation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elsheika thompson</cp:lastModifiedBy>
  <cp:revision>105</cp:revision>
  <dcterms:created xsi:type="dcterms:W3CDTF">2004-07-26T21:45:23Z</dcterms:created>
  <dcterms:modified xsi:type="dcterms:W3CDTF">2019-07-25T13:19:07Z</dcterms:modified>
  <cp:category>science research poster</cp:category>
</cp:coreProperties>
</file>